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5"/>
  </p:sldMasterIdLst>
  <p:notesMasterIdLst>
    <p:notesMasterId r:id="rId17"/>
  </p:notesMasterIdLst>
  <p:sldIdLst>
    <p:sldId id="278" r:id="rId6"/>
    <p:sldId id="256" r:id="rId7"/>
    <p:sldId id="257" r:id="rId8"/>
    <p:sldId id="260" r:id="rId9"/>
    <p:sldId id="261" r:id="rId10"/>
    <p:sldId id="265" r:id="rId11"/>
    <p:sldId id="266" r:id="rId12"/>
    <p:sldId id="267" r:id="rId13"/>
    <p:sldId id="262" r:id="rId14"/>
    <p:sldId id="263" r:id="rId15"/>
    <p:sldId id="264" r:id="rId1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9BAD50A-0672-34D0-F672-6906E86C4E91}" name="Marieke Bakema" initials="MB" userId="S::m.bakema@mboraad.nl::e6eb663c-807e-4239-9fb5-add735fde05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C4A15A-B0F3-4502-9CF5-3C92C63394A0}" v="1" dt="2025-12-12T13:19:48.8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0855" autoAdjust="0"/>
  </p:normalViewPr>
  <p:slideViewPr>
    <p:cSldViewPr snapToGrid="0">
      <p:cViewPr varScale="1">
        <p:scale>
          <a:sx n="24" d="100"/>
          <a:sy n="24" d="100"/>
        </p:scale>
        <p:origin x="227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8/10/relationships/authors" Target="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 Zijffers" userId="e4879f7b-faa3-4d42-bc81-fca27fde6ff9" providerId="ADAL" clId="{D56E4914-94C5-4A73-81D0-E98C9654A735}"/>
    <pc:docChg chg="addSld modSld">
      <pc:chgData name="Michel Zijffers" userId="e4879f7b-faa3-4d42-bc81-fca27fde6ff9" providerId="ADAL" clId="{D56E4914-94C5-4A73-81D0-E98C9654A735}" dt="2025-12-12T13:20:03.003" v="1" actId="729"/>
      <pc:docMkLst>
        <pc:docMk/>
      </pc:docMkLst>
      <pc:sldChg chg="add mod modShow">
        <pc:chgData name="Michel Zijffers" userId="e4879f7b-faa3-4d42-bc81-fca27fde6ff9" providerId="ADAL" clId="{D56E4914-94C5-4A73-81D0-E98C9654A735}" dt="2025-12-12T13:20:03.003" v="1" actId="729"/>
        <pc:sldMkLst>
          <pc:docMk/>
          <pc:sldMk cId="3654059895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048DB-88FB-4548-9909-40004E95886A}" type="datetimeFigureOut">
              <a:rPr lang="nl-NL" smtClean="0"/>
              <a:t>12-12-2025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854E0E-231C-4A49-B263-D125F8314F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254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00296-20C8-FC88-2DC3-CF719190B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C0675B-092F-6EE5-6F15-0EC560FE25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C04E24-46B8-77F8-6398-65F30064EC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3FEDF3-96CF-C70E-322F-E7CE478F45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854E0E-231C-4A49-B263-D125F8314FE3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0047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0543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De interessetest is erg talig, wees aanwezig om woorden uit te leggen.</a:t>
            </a:r>
          </a:p>
          <a:p>
            <a:r>
              <a:rPr lang="nl-NL" dirty="0"/>
              <a:t>Docent begeleid leerlingen om de volgende stappen te zetten: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nl-NL" dirty="0"/>
              <a:t>2. Je pakt je werkblad bij deze les en geeft antwoord op de vragen bij opdracht 1.</a:t>
            </a:r>
            <a:endParaRPr lang="en-US" dirty="0"/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nl-NL" dirty="0"/>
              <a:t>3. Je neemt je werkblad mee naar huis en maakt samen opdracht 2.</a:t>
            </a:r>
            <a:endParaRPr lang="en-US" dirty="0"/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nl-NL" dirty="0"/>
              <a:t>4. Je neemt je werkblad met uitgewerkte opdrachten mee naar school en bespreekt de uitkomsten in je klas.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94930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81767-6FE8-926B-49E9-9A7771114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B4A3FAAD-F705-01A2-7795-76A8A01AC7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403F577-C532-96DE-C260-75FA4BAB9C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Hier kan de docent een voorbeeld opleiding laten zien en laten zien waar je de antwoorden op de vragen op het werkblad (over activiteiten en kans op werk, en startsalaris </a:t>
            </a:r>
            <a:r>
              <a:rPr lang="nl-NL" dirty="0" err="1"/>
              <a:t>etc</a:t>
            </a:r>
            <a:r>
              <a:rPr lang="nl-NL" dirty="0"/>
              <a:t>) kan vinden.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8A75CF7-5841-D401-AF3E-DA88ADB0B0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6028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19A85-5F0B-07EA-A36A-B20A13A1C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11097AC-782E-4454-8812-E4B63D05E7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5A8417D-BAAF-28A4-0D3C-5EC7BEBEAE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Leerlingen ervaren soms dat dit moeilijke gesprekken zijn om te voeren met ouders, daarom de volgende tips:</a:t>
            </a:r>
            <a:br>
              <a:rPr lang="nl-NL" dirty="0"/>
            </a:br>
            <a:r>
              <a:rPr lang="nl-NL" dirty="0"/>
              <a:t>1) </a:t>
            </a:r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Oefen realistische scenario’s op school. Hierdoor kunnen leerlingen beter leren hoe je moeilijke gesprekken met ouders aan gaat;</a:t>
            </a:r>
          </a:p>
          <a:p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2) Geef praktische tips, voorbeelden van succesvolle dialoog en eventueel extra ondersteuning vanuit school; (bijvoorbeeld gesprekstips)</a:t>
            </a:r>
          </a:p>
          <a:p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3) Geef doorlopende aandacht aan gesprekken met ouders in plaats van een eenmalige activiteit. Hierdoor werk je stap voor stap aan balans tussen eigen interesses en verwachtingen van ouders.</a:t>
            </a:r>
          </a:p>
          <a:p>
            <a:endParaRPr lang="nl-N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Overal waar ‘ouders’ staat, kan je ook ‘voogd/verzorgers/begeleiders</a:t>
            </a:r>
            <a:r>
              <a:rPr lang="nl-NL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 lezen.</a:t>
            </a:r>
            <a:endParaRPr lang="nl-N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08656C2-5794-A353-5510-844110BE55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2465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F5A2CE-C03E-9BCF-76A1-DF36907F2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3340FC0-69DB-312C-3729-273C8FBC82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7BCF3689-6728-3160-9C95-B6EFD74308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Gebruik hiervoor eventueel de werkvorm Denken-Delen-Uitwisselen:</a:t>
            </a:r>
            <a:br>
              <a:rPr lang="nl-NL" dirty="0">
                <a:cs typeface="+mn-lt"/>
              </a:rPr>
            </a:br>
            <a:r>
              <a:rPr lang="nl-NL" dirty="0"/>
              <a:t>Elke leerling beantwoordt eerst de vragen voor zichzelf op papier. Na een paar minuten deelt de leerling de antwoorden met zijn/haar buurman of –vrouw en luistert naar de ander. Als laatste wissel je de opbrengst </a:t>
            </a:r>
            <a:r>
              <a:rPr lang="nl-NL" dirty="0" err="1"/>
              <a:t>vande</a:t>
            </a:r>
            <a:r>
              <a:rPr lang="nl-NL" dirty="0"/>
              <a:t> antwoorden uit met de klas.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049A0CD-80FB-8C4D-5525-795A89D948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02023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73655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82833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54E0E-231C-4A49-B263-D125F8314FE3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5618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08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9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98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84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18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1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92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705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76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44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846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esmbo.nl/interessetes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esmbo.nl/interessetes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192AB1A-1D37-AE7D-5E8F-B1D5F36C8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1B7C6B-C490-FE63-7AC6-3FA911E15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"/>
            <a:ext cx="10972800" cy="1325563"/>
          </a:xfrm>
        </p:spPr>
        <p:txBody>
          <a:bodyPr>
            <a:normAutofit/>
          </a:bodyPr>
          <a:lstStyle/>
          <a:p>
            <a:r>
              <a:rPr lang="nl-NL" sz="3200" b="1">
                <a:latin typeface="Avenir Next LT Pro"/>
              </a:rPr>
              <a:t>Tips voor de docent bij het uitvoeren van deze les: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E30E1FD-A4DE-0FB5-B364-EB4DC89D9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89" y="1719157"/>
            <a:ext cx="12192000" cy="4756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Lees de </a:t>
            </a:r>
            <a:r>
              <a:rPr lang="nl-NL" sz="2400" b="1" dirty="0"/>
              <a:t>notities</a:t>
            </a:r>
            <a:r>
              <a:rPr lang="nl-NL" sz="2400" dirty="0"/>
              <a:t> onder de sheets voor uitleg en suggesties.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Voordat de klas met de inhoud van de les aan de slag gaat is er een sheet met </a:t>
            </a:r>
            <a:r>
              <a:rPr lang="nl-NL" sz="2400" b="1" dirty="0"/>
              <a:t>moeilijke woorden</a:t>
            </a:r>
            <a:r>
              <a:rPr lang="nl-NL" sz="2400" dirty="0"/>
              <a:t>. Vul deze woordenlijst aan, passend bij het niveau van de klas.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In sommige opdrachten wordt gesproken over </a:t>
            </a:r>
            <a:r>
              <a:rPr lang="nl-NL" sz="2400" b="1" dirty="0"/>
              <a:t>ouders/ verzorgers</a:t>
            </a:r>
            <a:r>
              <a:rPr lang="nl-NL" sz="2400" dirty="0"/>
              <a:t>. Voor </a:t>
            </a:r>
            <a:r>
              <a:rPr lang="nl-NL" sz="2400" b="1" dirty="0"/>
              <a:t>AMV-</a:t>
            </a:r>
            <a:r>
              <a:rPr lang="nl-NL" sz="2400" b="1" dirty="0" err="1"/>
              <a:t>ers</a:t>
            </a:r>
            <a:r>
              <a:rPr lang="nl-NL" sz="2400" dirty="0"/>
              <a:t> is deze benaming vaak niet passend en confronterend. In dat geval kan je ouders/ verzorgers vervangen door bijvoorbeeld </a:t>
            </a:r>
            <a:r>
              <a:rPr lang="nl-NL" sz="2400" b="1" dirty="0"/>
              <a:t>'goede bekende’</a:t>
            </a:r>
            <a:r>
              <a:rPr lang="nl-NL" sz="2400" dirty="0"/>
              <a:t>.</a:t>
            </a:r>
            <a:r>
              <a:rPr lang="nl-NL" sz="2400" b="1" dirty="0"/>
              <a:t> </a:t>
            </a:r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82CB673-6B6E-3DB7-DD91-5204B925782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059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ACC5122-0005-435C-B73A-3B79C292A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42CB193-533F-4B3C-B68E-C35C25CD7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556097" y="0"/>
            <a:ext cx="7635904" cy="6097323"/>
            <a:chOff x="4556097" y="0"/>
            <a:chExt cx="7635904" cy="6097323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F3026C6-3611-48A9-A5B1-853A32631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56097" y="0"/>
              <a:ext cx="5297539" cy="2481743"/>
            </a:xfrm>
            <a:custGeom>
              <a:avLst/>
              <a:gdLst>
                <a:gd name="connsiteX0" fmla="*/ 1859996 w 6271080"/>
                <a:gd name="connsiteY0" fmla="*/ 2027432 h 2937818"/>
                <a:gd name="connsiteX1" fmla="*/ 2089382 w 6271080"/>
                <a:gd name="connsiteY1" fmla="*/ 2256818 h 2937818"/>
                <a:gd name="connsiteX2" fmla="*/ 1859996 w 6271080"/>
                <a:gd name="connsiteY2" fmla="*/ 2486204 h 2937818"/>
                <a:gd name="connsiteX3" fmla="*/ 1630610 w 6271080"/>
                <a:gd name="connsiteY3" fmla="*/ 2256818 h 2937818"/>
                <a:gd name="connsiteX4" fmla="*/ 1859996 w 6271080"/>
                <a:gd name="connsiteY4" fmla="*/ 2027432 h 2937818"/>
                <a:gd name="connsiteX5" fmla="*/ 4619270 w 6271080"/>
                <a:gd name="connsiteY5" fmla="*/ 1931103 h 2937818"/>
                <a:gd name="connsiteX6" fmla="*/ 5091816 w 6271080"/>
                <a:gd name="connsiteY6" fmla="*/ 2403649 h 2937818"/>
                <a:gd name="connsiteX7" fmla="*/ 4619270 w 6271080"/>
                <a:gd name="connsiteY7" fmla="*/ 2876195 h 2937818"/>
                <a:gd name="connsiteX8" fmla="*/ 4146724 w 6271080"/>
                <a:gd name="connsiteY8" fmla="*/ 2403649 h 2937818"/>
                <a:gd name="connsiteX9" fmla="*/ 4619270 w 6271080"/>
                <a:gd name="connsiteY9" fmla="*/ 1931103 h 2937818"/>
                <a:gd name="connsiteX10" fmla="*/ 183009 w 6271080"/>
                <a:gd name="connsiteY10" fmla="*/ 0 h 2937818"/>
                <a:gd name="connsiteX11" fmla="*/ 5838323 w 6271080"/>
                <a:gd name="connsiteY11" fmla="*/ 0 h 2937818"/>
                <a:gd name="connsiteX12" fmla="*/ 5825993 w 6271080"/>
                <a:gd name="connsiteY12" fmla="*/ 61717 h 2937818"/>
                <a:gd name="connsiteX13" fmla="*/ 5891957 w 6271080"/>
                <a:gd name="connsiteY13" fmla="*/ 290466 h 2937818"/>
                <a:gd name="connsiteX14" fmla="*/ 6195181 w 6271080"/>
                <a:gd name="connsiteY14" fmla="*/ 785482 h 2937818"/>
                <a:gd name="connsiteX15" fmla="*/ 5918857 w 6271080"/>
                <a:gd name="connsiteY15" fmla="*/ 1612583 h 2937818"/>
                <a:gd name="connsiteX16" fmla="*/ 4968065 w 6271080"/>
                <a:gd name="connsiteY16" fmla="*/ 1760706 h 2937818"/>
                <a:gd name="connsiteX17" fmla="*/ 4132026 w 6271080"/>
                <a:gd name="connsiteY17" fmla="*/ 1882779 h 2937818"/>
                <a:gd name="connsiteX18" fmla="*/ 3644415 w 6271080"/>
                <a:gd name="connsiteY18" fmla="*/ 2433300 h 2937818"/>
                <a:gd name="connsiteX19" fmla="*/ 3346979 w 6271080"/>
                <a:gd name="connsiteY19" fmla="*/ 2790837 h 2937818"/>
                <a:gd name="connsiteX20" fmla="*/ 2445647 w 6271080"/>
                <a:gd name="connsiteY20" fmla="*/ 2673530 h 2937818"/>
                <a:gd name="connsiteX21" fmla="*/ 2331065 w 6271080"/>
                <a:gd name="connsiteY21" fmla="*/ 2314972 h 2937818"/>
                <a:gd name="connsiteX22" fmla="*/ 1616929 w 6271080"/>
                <a:gd name="connsiteY22" fmla="*/ 1923385 h 2937818"/>
                <a:gd name="connsiteX23" fmla="*/ 44024 w 6271080"/>
                <a:gd name="connsiteY23" fmla="*/ 1052869 h 2937818"/>
                <a:gd name="connsiteX24" fmla="*/ 1035 w 6271080"/>
                <a:gd name="connsiteY24" fmla="*/ 676009 h 2937818"/>
                <a:gd name="connsiteX25" fmla="*/ 165336 w 6271080"/>
                <a:gd name="connsiteY25" fmla="*/ 20709 h 2937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271080" h="2937818">
                  <a:moveTo>
                    <a:pt x="1859996" y="2027432"/>
                  </a:moveTo>
                  <a:cubicBezTo>
                    <a:pt x="1986682" y="2027432"/>
                    <a:pt x="2089382" y="2130132"/>
                    <a:pt x="2089382" y="2256818"/>
                  </a:cubicBezTo>
                  <a:cubicBezTo>
                    <a:pt x="2089382" y="2383504"/>
                    <a:pt x="1986682" y="2486204"/>
                    <a:pt x="1859996" y="2486204"/>
                  </a:cubicBezTo>
                  <a:cubicBezTo>
                    <a:pt x="1733310" y="2486204"/>
                    <a:pt x="1630610" y="2383504"/>
                    <a:pt x="1630610" y="2256818"/>
                  </a:cubicBezTo>
                  <a:cubicBezTo>
                    <a:pt x="1630610" y="2130132"/>
                    <a:pt x="1733310" y="2027432"/>
                    <a:pt x="1859996" y="2027432"/>
                  </a:cubicBezTo>
                  <a:close/>
                  <a:moveTo>
                    <a:pt x="4619270" y="1931103"/>
                  </a:moveTo>
                  <a:cubicBezTo>
                    <a:pt x="4880250" y="1931103"/>
                    <a:pt x="5091816" y="2142669"/>
                    <a:pt x="5091816" y="2403649"/>
                  </a:cubicBezTo>
                  <a:cubicBezTo>
                    <a:pt x="5091816" y="2664629"/>
                    <a:pt x="4880250" y="2876195"/>
                    <a:pt x="4619270" y="2876195"/>
                  </a:cubicBezTo>
                  <a:cubicBezTo>
                    <a:pt x="4358290" y="2876195"/>
                    <a:pt x="4146724" y="2664629"/>
                    <a:pt x="4146724" y="2403649"/>
                  </a:cubicBezTo>
                  <a:cubicBezTo>
                    <a:pt x="4146724" y="2142669"/>
                    <a:pt x="4358290" y="1931103"/>
                    <a:pt x="4619270" y="1931103"/>
                  </a:cubicBezTo>
                  <a:close/>
                  <a:moveTo>
                    <a:pt x="183009" y="0"/>
                  </a:moveTo>
                  <a:lnTo>
                    <a:pt x="5838323" y="0"/>
                  </a:lnTo>
                  <a:lnTo>
                    <a:pt x="5825993" y="61717"/>
                  </a:lnTo>
                  <a:cubicBezTo>
                    <a:pt x="5823493" y="137832"/>
                    <a:pt x="5845818" y="215384"/>
                    <a:pt x="5891957" y="290466"/>
                  </a:cubicBezTo>
                  <a:cubicBezTo>
                    <a:pt x="5993514" y="455273"/>
                    <a:pt x="6111841" y="611993"/>
                    <a:pt x="6195181" y="785482"/>
                  </a:cubicBezTo>
                  <a:cubicBezTo>
                    <a:pt x="6344495" y="1094922"/>
                    <a:pt x="6284139" y="1399594"/>
                    <a:pt x="5918857" y="1612583"/>
                  </a:cubicBezTo>
                  <a:cubicBezTo>
                    <a:pt x="5618952" y="1787266"/>
                    <a:pt x="5300234" y="1794076"/>
                    <a:pt x="4968065" y="1760706"/>
                  </a:cubicBezTo>
                  <a:cubicBezTo>
                    <a:pt x="4680845" y="1731933"/>
                    <a:pt x="4371576" y="1709629"/>
                    <a:pt x="4132026" y="1882779"/>
                  </a:cubicBezTo>
                  <a:cubicBezTo>
                    <a:pt x="3938191" y="2023070"/>
                    <a:pt x="3803519" y="2245593"/>
                    <a:pt x="3644415" y="2433300"/>
                  </a:cubicBezTo>
                  <a:cubicBezTo>
                    <a:pt x="3544050" y="2551627"/>
                    <a:pt x="3455687" y="2681362"/>
                    <a:pt x="3346979" y="2790837"/>
                  </a:cubicBezTo>
                  <a:cubicBezTo>
                    <a:pt x="3069036" y="3071843"/>
                    <a:pt x="2594705" y="2903375"/>
                    <a:pt x="2445647" y="2673530"/>
                  </a:cubicBezTo>
                  <a:cubicBezTo>
                    <a:pt x="2379587" y="2571377"/>
                    <a:pt x="2352006" y="2438152"/>
                    <a:pt x="2331065" y="2314972"/>
                  </a:cubicBezTo>
                  <a:cubicBezTo>
                    <a:pt x="2269432" y="1954202"/>
                    <a:pt x="1891636" y="1843876"/>
                    <a:pt x="1616929" y="1923385"/>
                  </a:cubicBezTo>
                  <a:cubicBezTo>
                    <a:pt x="817750" y="2155273"/>
                    <a:pt x="255821" y="1747852"/>
                    <a:pt x="44024" y="1052869"/>
                  </a:cubicBezTo>
                  <a:cubicBezTo>
                    <a:pt x="7675" y="934286"/>
                    <a:pt x="14314" y="802168"/>
                    <a:pt x="1035" y="676009"/>
                  </a:cubicBezTo>
                  <a:cubicBezTo>
                    <a:pt x="-6414" y="436758"/>
                    <a:pt x="24135" y="210606"/>
                    <a:pt x="165336" y="2070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78C5F28-A33B-4B04-B5E5-72B649A6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89794" y="1365923"/>
              <a:ext cx="3502207" cy="4731400"/>
            </a:xfrm>
            <a:custGeom>
              <a:avLst/>
              <a:gdLst>
                <a:gd name="connsiteX0" fmla="*/ 1745952 w 3502207"/>
                <a:gd name="connsiteY0" fmla="*/ 4378130 h 4731400"/>
                <a:gd name="connsiteX1" fmla="*/ 1790711 w 3502207"/>
                <a:gd name="connsiteY1" fmla="*/ 4382460 h 4731400"/>
                <a:gd name="connsiteX2" fmla="*/ 1832488 w 3502207"/>
                <a:gd name="connsiteY2" fmla="*/ 4399104 h 4731400"/>
                <a:gd name="connsiteX3" fmla="*/ 1913202 w 3502207"/>
                <a:gd name="connsiteY3" fmla="*/ 4578242 h 4731400"/>
                <a:gd name="connsiteX4" fmla="*/ 1680408 w 3502207"/>
                <a:gd name="connsiteY4" fmla="*/ 4699657 h 4731400"/>
                <a:gd name="connsiteX5" fmla="*/ 1592324 w 3502207"/>
                <a:gd name="connsiteY5" fmla="*/ 4510567 h 4731400"/>
                <a:gd name="connsiteX6" fmla="*/ 1745952 w 3502207"/>
                <a:gd name="connsiteY6" fmla="*/ 4378130 h 4731400"/>
                <a:gd name="connsiteX7" fmla="*/ 714718 w 3502207"/>
                <a:gd name="connsiteY7" fmla="*/ 330986 h 4731400"/>
                <a:gd name="connsiteX8" fmla="*/ 780511 w 3502207"/>
                <a:gd name="connsiteY8" fmla="*/ 335043 h 4731400"/>
                <a:gd name="connsiteX9" fmla="*/ 889260 w 3502207"/>
                <a:gd name="connsiteY9" fmla="*/ 371436 h 4731400"/>
                <a:gd name="connsiteX10" fmla="*/ 1072232 w 3502207"/>
                <a:gd name="connsiteY10" fmla="*/ 780443 h 4731400"/>
                <a:gd name="connsiteX11" fmla="*/ 555323 w 3502207"/>
                <a:gd name="connsiteY11" fmla="*/ 1025698 h 4731400"/>
                <a:gd name="connsiteX12" fmla="*/ 378311 w 3502207"/>
                <a:gd name="connsiteY12" fmla="*/ 608598 h 4731400"/>
                <a:gd name="connsiteX13" fmla="*/ 714718 w 3502207"/>
                <a:gd name="connsiteY13" fmla="*/ 330986 h 4731400"/>
                <a:gd name="connsiteX14" fmla="*/ 2221548 w 3502207"/>
                <a:gd name="connsiteY14" fmla="*/ 240864 h 4731400"/>
                <a:gd name="connsiteX15" fmla="*/ 2268842 w 3502207"/>
                <a:gd name="connsiteY15" fmla="*/ 256497 h 4731400"/>
                <a:gd name="connsiteX16" fmla="*/ 2348504 w 3502207"/>
                <a:gd name="connsiteY16" fmla="*/ 434600 h 4731400"/>
                <a:gd name="connsiteX17" fmla="*/ 2123578 w 3502207"/>
                <a:gd name="connsiteY17" fmla="*/ 541354 h 4731400"/>
                <a:gd name="connsiteX18" fmla="*/ 2046558 w 3502207"/>
                <a:gd name="connsiteY18" fmla="*/ 359831 h 4731400"/>
                <a:gd name="connsiteX19" fmla="*/ 2221548 w 3502207"/>
                <a:gd name="connsiteY19" fmla="*/ 240864 h 4731400"/>
                <a:gd name="connsiteX20" fmla="*/ 3064495 w 3502207"/>
                <a:gd name="connsiteY20" fmla="*/ 76529 h 4731400"/>
                <a:gd name="connsiteX21" fmla="*/ 3123699 w 3502207"/>
                <a:gd name="connsiteY21" fmla="*/ 80160 h 4731400"/>
                <a:gd name="connsiteX22" fmla="*/ 3221547 w 3502207"/>
                <a:gd name="connsiteY22" fmla="*/ 112900 h 4731400"/>
                <a:gd name="connsiteX23" fmla="*/ 3386238 w 3502207"/>
                <a:gd name="connsiteY23" fmla="*/ 481003 h 4731400"/>
                <a:gd name="connsiteX24" fmla="*/ 2921080 w 3502207"/>
                <a:gd name="connsiteY24" fmla="*/ 701574 h 4731400"/>
                <a:gd name="connsiteX25" fmla="*/ 2761773 w 3502207"/>
                <a:gd name="connsiteY25" fmla="*/ 326200 h 4731400"/>
                <a:gd name="connsiteX26" fmla="*/ 3064495 w 3502207"/>
                <a:gd name="connsiteY26" fmla="*/ 76529 h 4731400"/>
                <a:gd name="connsiteX27" fmla="*/ 1553822 w 3502207"/>
                <a:gd name="connsiteY27" fmla="*/ 1452 h 4731400"/>
                <a:gd name="connsiteX28" fmla="*/ 1840649 w 3502207"/>
                <a:gd name="connsiteY28" fmla="*/ 173605 h 4731400"/>
                <a:gd name="connsiteX29" fmla="*/ 1956740 w 3502207"/>
                <a:gd name="connsiteY29" fmla="*/ 784158 h 4731400"/>
                <a:gd name="connsiteX30" fmla="*/ 2020867 w 3502207"/>
                <a:gd name="connsiteY30" fmla="*/ 891195 h 4731400"/>
                <a:gd name="connsiteX31" fmla="*/ 2217633 w 3502207"/>
                <a:gd name="connsiteY31" fmla="*/ 889332 h 4731400"/>
                <a:gd name="connsiteX32" fmla="*/ 2496474 w 3502207"/>
                <a:gd name="connsiteY32" fmla="*/ 626887 h 4731400"/>
                <a:gd name="connsiteX33" fmla="*/ 3106654 w 3502207"/>
                <a:gd name="connsiteY33" fmla="*/ 975112 h 4731400"/>
                <a:gd name="connsiteX34" fmla="*/ 3347267 w 3502207"/>
                <a:gd name="connsiteY34" fmla="*/ 785314 h 4731400"/>
                <a:gd name="connsiteX35" fmla="*/ 3401836 w 3502207"/>
                <a:gd name="connsiteY35" fmla="*/ 697301 h 4731400"/>
                <a:gd name="connsiteX36" fmla="*/ 3462660 w 3502207"/>
                <a:gd name="connsiteY36" fmla="*/ 551025 h 4731400"/>
                <a:gd name="connsiteX37" fmla="*/ 3502207 w 3502207"/>
                <a:gd name="connsiteY37" fmla="*/ 481262 h 4731400"/>
                <a:gd name="connsiteX38" fmla="*/ 3502207 w 3502207"/>
                <a:gd name="connsiteY38" fmla="*/ 4661441 h 4731400"/>
                <a:gd name="connsiteX39" fmla="*/ 3391193 w 3502207"/>
                <a:gd name="connsiteY39" fmla="*/ 4595036 h 4731400"/>
                <a:gd name="connsiteX40" fmla="*/ 3012275 w 3502207"/>
                <a:gd name="connsiteY40" fmla="*/ 4500717 h 4731400"/>
                <a:gd name="connsiteX41" fmla="*/ 2241380 w 3502207"/>
                <a:gd name="connsiteY41" fmla="*/ 4576113 h 4731400"/>
                <a:gd name="connsiteX42" fmla="*/ 2111686 w 3502207"/>
                <a:gd name="connsiteY42" fmla="*/ 4418634 h 4731400"/>
                <a:gd name="connsiteX43" fmla="*/ 1817350 w 3502207"/>
                <a:gd name="connsiteY43" fmla="*/ 4264198 h 4731400"/>
                <a:gd name="connsiteX44" fmla="*/ 1161868 w 3502207"/>
                <a:gd name="connsiteY44" fmla="*/ 4712248 h 4731400"/>
                <a:gd name="connsiteX45" fmla="*/ 592579 w 3502207"/>
                <a:gd name="connsiteY45" fmla="*/ 4554354 h 4731400"/>
                <a:gd name="connsiteX46" fmla="*/ 529397 w 3502207"/>
                <a:gd name="connsiteY46" fmla="*/ 3641849 h 4731400"/>
                <a:gd name="connsiteX47" fmla="*/ 133184 w 3502207"/>
                <a:gd name="connsiteY47" fmla="*/ 3305095 h 4731400"/>
                <a:gd name="connsiteX48" fmla="*/ 23643 w 3502207"/>
                <a:gd name="connsiteY48" fmla="*/ 2803392 h 4731400"/>
                <a:gd name="connsiteX49" fmla="*/ 367249 w 3502207"/>
                <a:gd name="connsiteY49" fmla="*/ 2269270 h 4731400"/>
                <a:gd name="connsiteX50" fmla="*/ 107105 w 3502207"/>
                <a:gd name="connsiteY50" fmla="*/ 1697621 h 4731400"/>
                <a:gd name="connsiteX51" fmla="*/ 384947 w 3502207"/>
                <a:gd name="connsiteY51" fmla="*/ 1247501 h 4731400"/>
                <a:gd name="connsiteX52" fmla="*/ 1205167 w 3502207"/>
                <a:gd name="connsiteY52" fmla="*/ 1272142 h 4731400"/>
                <a:gd name="connsiteX53" fmla="*/ 1374801 w 3502207"/>
                <a:gd name="connsiteY53" fmla="*/ 828745 h 4731400"/>
                <a:gd name="connsiteX54" fmla="*/ 1172199 w 3502207"/>
                <a:gd name="connsiteY54" fmla="*/ 307625 h 4731400"/>
                <a:gd name="connsiteX55" fmla="*/ 1487835 w 3502207"/>
                <a:gd name="connsiteY55" fmla="*/ 2218 h 4731400"/>
                <a:gd name="connsiteX56" fmla="*/ 1553822 w 3502207"/>
                <a:gd name="connsiteY56" fmla="*/ 1452 h 473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3502207" h="4731400">
                  <a:moveTo>
                    <a:pt x="1745952" y="4378130"/>
                  </a:moveTo>
                  <a:cubicBezTo>
                    <a:pt x="1761077" y="4377447"/>
                    <a:pt x="1776142" y="4378927"/>
                    <a:pt x="1790711" y="4382460"/>
                  </a:cubicBezTo>
                  <a:cubicBezTo>
                    <a:pt x="1805279" y="4385993"/>
                    <a:pt x="1819350" y="4391578"/>
                    <a:pt x="1832488" y="4399104"/>
                  </a:cubicBezTo>
                  <a:cubicBezTo>
                    <a:pt x="1893738" y="4433686"/>
                    <a:pt x="1927043" y="4507264"/>
                    <a:pt x="1913202" y="4578242"/>
                  </a:cubicBezTo>
                  <a:cubicBezTo>
                    <a:pt x="1891606" y="4688997"/>
                    <a:pt x="1776758" y="4747081"/>
                    <a:pt x="1680408" y="4699657"/>
                  </a:cubicBezTo>
                  <a:cubicBezTo>
                    <a:pt x="1612284" y="4666268"/>
                    <a:pt x="1575156" y="4586325"/>
                    <a:pt x="1592324" y="4510567"/>
                  </a:cubicBezTo>
                  <a:cubicBezTo>
                    <a:pt x="1610036" y="4432057"/>
                    <a:pt x="1675160" y="4381391"/>
                    <a:pt x="1745952" y="4378130"/>
                  </a:cubicBezTo>
                  <a:close/>
                  <a:moveTo>
                    <a:pt x="714718" y="330986"/>
                  </a:moveTo>
                  <a:cubicBezTo>
                    <a:pt x="736504" y="330237"/>
                    <a:pt x="758520" y="331550"/>
                    <a:pt x="780511" y="335043"/>
                  </a:cubicBezTo>
                  <a:cubicBezTo>
                    <a:pt x="818499" y="341193"/>
                    <a:pt x="855235" y="353482"/>
                    <a:pt x="889260" y="371436"/>
                  </a:cubicBezTo>
                  <a:cubicBezTo>
                    <a:pt x="1032849" y="446791"/>
                    <a:pt x="1109481" y="618280"/>
                    <a:pt x="1072232" y="780443"/>
                  </a:cubicBezTo>
                  <a:cubicBezTo>
                    <a:pt x="1017956" y="1018051"/>
                    <a:pt x="763860" y="1138251"/>
                    <a:pt x="555323" y="1025698"/>
                  </a:cubicBezTo>
                  <a:cubicBezTo>
                    <a:pt x="410572" y="947648"/>
                    <a:pt x="336315" y="772108"/>
                    <a:pt x="378311" y="608598"/>
                  </a:cubicBezTo>
                  <a:cubicBezTo>
                    <a:pt x="420976" y="442462"/>
                    <a:pt x="562215" y="336226"/>
                    <a:pt x="714718" y="330986"/>
                  </a:cubicBezTo>
                  <a:close/>
                  <a:moveTo>
                    <a:pt x="2221548" y="240864"/>
                  </a:moveTo>
                  <a:cubicBezTo>
                    <a:pt x="2238056" y="243476"/>
                    <a:pt x="2254023" y="248780"/>
                    <a:pt x="2268842" y="256497"/>
                  </a:cubicBezTo>
                  <a:cubicBezTo>
                    <a:pt x="2331531" y="289298"/>
                    <a:pt x="2364745" y="363803"/>
                    <a:pt x="2348504" y="434600"/>
                  </a:cubicBezTo>
                  <a:cubicBezTo>
                    <a:pt x="2324775" y="538003"/>
                    <a:pt x="2214284" y="590310"/>
                    <a:pt x="2123578" y="541354"/>
                  </a:cubicBezTo>
                  <a:cubicBezTo>
                    <a:pt x="2060566" y="507368"/>
                    <a:pt x="2028246" y="431029"/>
                    <a:pt x="2046558" y="359831"/>
                  </a:cubicBezTo>
                  <a:cubicBezTo>
                    <a:pt x="2067750" y="277216"/>
                    <a:pt x="2145025" y="228675"/>
                    <a:pt x="2221548" y="240864"/>
                  </a:cubicBezTo>
                  <a:close/>
                  <a:moveTo>
                    <a:pt x="3064495" y="76529"/>
                  </a:moveTo>
                  <a:cubicBezTo>
                    <a:pt x="3084099" y="75852"/>
                    <a:pt x="3103911" y="77027"/>
                    <a:pt x="3123699" y="80160"/>
                  </a:cubicBezTo>
                  <a:cubicBezTo>
                    <a:pt x="3157873" y="85715"/>
                    <a:pt x="3190923" y="96763"/>
                    <a:pt x="3221547" y="112900"/>
                  </a:cubicBezTo>
                  <a:cubicBezTo>
                    <a:pt x="3350790" y="180529"/>
                    <a:pt x="3419772" y="334843"/>
                    <a:pt x="3386238" y="481003"/>
                  </a:cubicBezTo>
                  <a:cubicBezTo>
                    <a:pt x="3337192" y="694462"/>
                    <a:pt x="3108797" y="802413"/>
                    <a:pt x="2921080" y="701574"/>
                  </a:cubicBezTo>
                  <a:cubicBezTo>
                    <a:pt x="2790669" y="631303"/>
                    <a:pt x="2723791" y="473462"/>
                    <a:pt x="2761773" y="326200"/>
                  </a:cubicBezTo>
                  <a:cubicBezTo>
                    <a:pt x="2800158" y="176706"/>
                    <a:pt x="2927264" y="81265"/>
                    <a:pt x="3064495" y="76529"/>
                  </a:cubicBezTo>
                  <a:close/>
                  <a:moveTo>
                    <a:pt x="1553822" y="1452"/>
                  </a:moveTo>
                  <a:cubicBezTo>
                    <a:pt x="1702011" y="16016"/>
                    <a:pt x="1807955" y="136282"/>
                    <a:pt x="1840649" y="173605"/>
                  </a:cubicBezTo>
                  <a:cubicBezTo>
                    <a:pt x="1995494" y="349594"/>
                    <a:pt x="1841400" y="531473"/>
                    <a:pt x="1956740" y="784158"/>
                  </a:cubicBezTo>
                  <a:cubicBezTo>
                    <a:pt x="1974830" y="821694"/>
                    <a:pt x="1996294" y="857528"/>
                    <a:pt x="2020867" y="891195"/>
                  </a:cubicBezTo>
                  <a:cubicBezTo>
                    <a:pt x="2069189" y="958397"/>
                    <a:pt x="2171608" y="957478"/>
                    <a:pt x="2217633" y="889332"/>
                  </a:cubicBezTo>
                  <a:cubicBezTo>
                    <a:pt x="2293683" y="776680"/>
                    <a:pt x="2368321" y="649335"/>
                    <a:pt x="2496474" y="626887"/>
                  </a:cubicBezTo>
                  <a:cubicBezTo>
                    <a:pt x="2745632" y="583210"/>
                    <a:pt x="2850609" y="998339"/>
                    <a:pt x="3106654" y="975112"/>
                  </a:cubicBezTo>
                  <a:cubicBezTo>
                    <a:pt x="3212954" y="965456"/>
                    <a:pt x="3281852" y="885882"/>
                    <a:pt x="3347267" y="785314"/>
                  </a:cubicBezTo>
                  <a:cubicBezTo>
                    <a:pt x="3365457" y="757275"/>
                    <a:pt x="3383422" y="727623"/>
                    <a:pt x="3401836" y="697301"/>
                  </a:cubicBezTo>
                  <a:cubicBezTo>
                    <a:pt x="3417773" y="656422"/>
                    <a:pt x="3436152" y="605079"/>
                    <a:pt x="3462660" y="551025"/>
                  </a:cubicBezTo>
                  <a:lnTo>
                    <a:pt x="3502207" y="481262"/>
                  </a:lnTo>
                  <a:lnTo>
                    <a:pt x="3502207" y="4661441"/>
                  </a:lnTo>
                  <a:lnTo>
                    <a:pt x="3391193" y="4595036"/>
                  </a:lnTo>
                  <a:cubicBezTo>
                    <a:pt x="3262806" y="4526392"/>
                    <a:pt x="3127583" y="4480988"/>
                    <a:pt x="3012275" y="4500717"/>
                  </a:cubicBezTo>
                  <a:cubicBezTo>
                    <a:pt x="2672111" y="4558849"/>
                    <a:pt x="2378932" y="4741394"/>
                    <a:pt x="2241380" y="4576113"/>
                  </a:cubicBezTo>
                  <a:cubicBezTo>
                    <a:pt x="2209196" y="4537521"/>
                    <a:pt x="2163221" y="4481646"/>
                    <a:pt x="2111686" y="4418634"/>
                  </a:cubicBezTo>
                  <a:cubicBezTo>
                    <a:pt x="2026479" y="4335505"/>
                    <a:pt x="1938249" y="4255209"/>
                    <a:pt x="1817350" y="4264198"/>
                  </a:cubicBezTo>
                  <a:cubicBezTo>
                    <a:pt x="1540690" y="4284795"/>
                    <a:pt x="1529731" y="4613720"/>
                    <a:pt x="1161868" y="4712248"/>
                  </a:cubicBezTo>
                  <a:cubicBezTo>
                    <a:pt x="972099" y="4763079"/>
                    <a:pt x="709587" y="4713497"/>
                    <a:pt x="592579" y="4554354"/>
                  </a:cubicBezTo>
                  <a:cubicBezTo>
                    <a:pt x="403246" y="4296704"/>
                    <a:pt x="729970" y="3951685"/>
                    <a:pt x="529397" y="3641849"/>
                  </a:cubicBezTo>
                  <a:cubicBezTo>
                    <a:pt x="412118" y="3460873"/>
                    <a:pt x="262942" y="3522287"/>
                    <a:pt x="133184" y="3305095"/>
                  </a:cubicBezTo>
                  <a:cubicBezTo>
                    <a:pt x="37239" y="3144562"/>
                    <a:pt x="-40970" y="2998075"/>
                    <a:pt x="23643" y="2803392"/>
                  </a:cubicBezTo>
                  <a:cubicBezTo>
                    <a:pt x="110090" y="2543020"/>
                    <a:pt x="350747" y="2461763"/>
                    <a:pt x="367249" y="2269270"/>
                  </a:cubicBezTo>
                  <a:cubicBezTo>
                    <a:pt x="387240" y="2037906"/>
                    <a:pt x="108902" y="1963809"/>
                    <a:pt x="107105" y="1697621"/>
                  </a:cubicBezTo>
                  <a:cubicBezTo>
                    <a:pt x="105934" y="1523992"/>
                    <a:pt x="222831" y="1327691"/>
                    <a:pt x="384947" y="1247501"/>
                  </a:cubicBezTo>
                  <a:cubicBezTo>
                    <a:pt x="683739" y="1099508"/>
                    <a:pt x="971984" y="1427134"/>
                    <a:pt x="1205167" y="1272142"/>
                  </a:cubicBezTo>
                  <a:cubicBezTo>
                    <a:pt x="1344444" y="1179546"/>
                    <a:pt x="1386573" y="966614"/>
                    <a:pt x="1374801" y="828745"/>
                  </a:cubicBezTo>
                  <a:cubicBezTo>
                    <a:pt x="1352319" y="566236"/>
                    <a:pt x="1145064" y="503244"/>
                    <a:pt x="1172199" y="307625"/>
                  </a:cubicBezTo>
                  <a:cubicBezTo>
                    <a:pt x="1192310" y="162232"/>
                    <a:pt x="1331190" y="21152"/>
                    <a:pt x="1487835" y="2218"/>
                  </a:cubicBezTo>
                  <a:cubicBezTo>
                    <a:pt x="1509739" y="-464"/>
                    <a:pt x="1531865" y="-705"/>
                    <a:pt x="1553822" y="14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6480792-73D5-459F-A064-C9F5CA7D66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1461" y="2502344"/>
              <a:ext cx="3592437" cy="3243512"/>
            </a:xfrm>
            <a:custGeom>
              <a:avLst/>
              <a:gdLst>
                <a:gd name="connsiteX0" fmla="*/ 423535 w 6666587"/>
                <a:gd name="connsiteY0" fmla="*/ 3916402 h 6019077"/>
                <a:gd name="connsiteX1" fmla="*/ 840979 w 6666587"/>
                <a:gd name="connsiteY1" fmla="*/ 4333846 h 6019077"/>
                <a:gd name="connsiteX2" fmla="*/ 423535 w 6666587"/>
                <a:gd name="connsiteY2" fmla="*/ 4751290 h 6019077"/>
                <a:gd name="connsiteX3" fmla="*/ 6091 w 6666587"/>
                <a:gd name="connsiteY3" fmla="*/ 4333846 h 6019077"/>
                <a:gd name="connsiteX4" fmla="*/ 423535 w 6666587"/>
                <a:gd name="connsiteY4" fmla="*/ 3916402 h 6019077"/>
                <a:gd name="connsiteX5" fmla="*/ 1989784 w 6666587"/>
                <a:gd name="connsiteY5" fmla="*/ 453 h 6019077"/>
                <a:gd name="connsiteX6" fmla="*/ 3353284 w 6666587"/>
                <a:gd name="connsiteY6" fmla="*/ 490276 h 6019077"/>
                <a:gd name="connsiteX7" fmla="*/ 4064420 w 6666587"/>
                <a:gd name="connsiteY7" fmla="*/ 570858 h 6019077"/>
                <a:gd name="connsiteX8" fmla="*/ 4534574 w 6666587"/>
                <a:gd name="connsiteY8" fmla="*/ 410362 h 6019077"/>
                <a:gd name="connsiteX9" fmla="*/ 6611024 w 6666587"/>
                <a:gd name="connsiteY9" fmla="*/ 1727288 h 6019077"/>
                <a:gd name="connsiteX10" fmla="*/ 5833213 w 6666587"/>
                <a:gd name="connsiteY10" fmla="*/ 3683152 h 6019077"/>
                <a:gd name="connsiteX11" fmla="*/ 5553844 w 6666587"/>
                <a:gd name="connsiteY11" fmla="*/ 4357712 h 6019077"/>
                <a:gd name="connsiteX12" fmla="*/ 5556320 w 6666587"/>
                <a:gd name="connsiteY12" fmla="*/ 4369809 h 6019077"/>
                <a:gd name="connsiteX13" fmla="*/ 4814609 w 6666587"/>
                <a:gd name="connsiteY13" fmla="*/ 5547766 h 6019077"/>
                <a:gd name="connsiteX14" fmla="*/ 4227964 w 6666587"/>
                <a:gd name="connsiteY14" fmla="*/ 5523668 h 6019077"/>
                <a:gd name="connsiteX15" fmla="*/ 3597314 w 6666587"/>
                <a:gd name="connsiteY15" fmla="*/ 5649017 h 6019077"/>
                <a:gd name="connsiteX16" fmla="*/ 2945899 w 6666587"/>
                <a:gd name="connsiteY16" fmla="*/ 5979915 h 6019077"/>
                <a:gd name="connsiteX17" fmla="*/ 1124434 w 6666587"/>
                <a:gd name="connsiteY17" fmla="*/ 4860537 h 6019077"/>
                <a:gd name="connsiteX18" fmla="*/ 1096906 w 6666587"/>
                <a:gd name="connsiteY18" fmla="*/ 4273607 h 6019077"/>
                <a:gd name="connsiteX19" fmla="*/ 1096811 w 6666587"/>
                <a:gd name="connsiteY19" fmla="*/ 4273607 h 6019077"/>
                <a:gd name="connsiteX20" fmla="*/ 835635 w 6666587"/>
                <a:gd name="connsiteY20" fmla="*/ 3666959 h 6019077"/>
                <a:gd name="connsiteX21" fmla="*/ 198 w 6666587"/>
                <a:gd name="connsiteY21" fmla="*/ 2032755 h 6019077"/>
                <a:gd name="connsiteX22" fmla="*/ 1068902 w 6666587"/>
                <a:gd name="connsiteY22" fmla="*/ 239197 h 6019077"/>
                <a:gd name="connsiteX23" fmla="*/ 1989784 w 6666587"/>
                <a:gd name="connsiteY23" fmla="*/ 453 h 6019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6666587" h="6019077">
                  <a:moveTo>
                    <a:pt x="423535" y="3916402"/>
                  </a:moveTo>
                  <a:cubicBezTo>
                    <a:pt x="654083" y="3916402"/>
                    <a:pt x="840979" y="4103298"/>
                    <a:pt x="840979" y="4333846"/>
                  </a:cubicBezTo>
                  <a:cubicBezTo>
                    <a:pt x="840979" y="4564394"/>
                    <a:pt x="654083" y="4751290"/>
                    <a:pt x="423535" y="4751290"/>
                  </a:cubicBezTo>
                  <a:cubicBezTo>
                    <a:pt x="192987" y="4751290"/>
                    <a:pt x="6091" y="4564394"/>
                    <a:pt x="6091" y="4333846"/>
                  </a:cubicBezTo>
                  <a:cubicBezTo>
                    <a:pt x="6091" y="4103298"/>
                    <a:pt x="192987" y="3916402"/>
                    <a:pt x="423535" y="3916402"/>
                  </a:cubicBezTo>
                  <a:close/>
                  <a:moveTo>
                    <a:pt x="1989784" y="453"/>
                  </a:moveTo>
                  <a:cubicBezTo>
                    <a:pt x="2497478" y="-10315"/>
                    <a:pt x="2981154" y="171129"/>
                    <a:pt x="3353284" y="490276"/>
                  </a:cubicBezTo>
                  <a:cubicBezTo>
                    <a:pt x="3551212" y="660012"/>
                    <a:pt x="3831724" y="688587"/>
                    <a:pt x="4064420" y="570858"/>
                  </a:cubicBezTo>
                  <a:cubicBezTo>
                    <a:pt x="4212915" y="495876"/>
                    <a:pt x="4371221" y="441862"/>
                    <a:pt x="4534574" y="410362"/>
                  </a:cubicBezTo>
                  <a:cubicBezTo>
                    <a:pt x="5462118" y="230434"/>
                    <a:pt x="6378519" y="811936"/>
                    <a:pt x="6611024" y="1727288"/>
                  </a:cubicBezTo>
                  <a:cubicBezTo>
                    <a:pt x="6802477" y="2478877"/>
                    <a:pt x="6488532" y="3268281"/>
                    <a:pt x="5833213" y="3683152"/>
                  </a:cubicBezTo>
                  <a:cubicBezTo>
                    <a:pt x="5607374" y="3826122"/>
                    <a:pt x="5498790" y="4096251"/>
                    <a:pt x="5553844" y="4357712"/>
                  </a:cubicBezTo>
                  <a:cubicBezTo>
                    <a:pt x="5554702" y="4361713"/>
                    <a:pt x="5555464" y="4365714"/>
                    <a:pt x="5556320" y="4369809"/>
                  </a:cubicBezTo>
                  <a:cubicBezTo>
                    <a:pt x="5659953" y="4893779"/>
                    <a:pt x="5332103" y="5414416"/>
                    <a:pt x="4814609" y="5547766"/>
                  </a:cubicBezTo>
                  <a:cubicBezTo>
                    <a:pt x="4620966" y="5597963"/>
                    <a:pt x="4416845" y="5589571"/>
                    <a:pt x="4227964" y="5523668"/>
                  </a:cubicBezTo>
                  <a:cubicBezTo>
                    <a:pt x="4011556" y="5448039"/>
                    <a:pt x="3770574" y="5498998"/>
                    <a:pt x="3597314" y="5649017"/>
                  </a:cubicBezTo>
                  <a:cubicBezTo>
                    <a:pt x="3410434" y="5810799"/>
                    <a:pt x="3186786" y="5924404"/>
                    <a:pt x="2945899" y="5979915"/>
                  </a:cubicBezTo>
                  <a:cubicBezTo>
                    <a:pt x="2138465" y="6167081"/>
                    <a:pt x="1321601" y="5665304"/>
                    <a:pt x="1124434" y="4860537"/>
                  </a:cubicBezTo>
                  <a:cubicBezTo>
                    <a:pt x="1077094" y="4668551"/>
                    <a:pt x="1067759" y="4469174"/>
                    <a:pt x="1096906" y="4273607"/>
                  </a:cubicBezTo>
                  <a:lnTo>
                    <a:pt x="1096811" y="4273607"/>
                  </a:lnTo>
                  <a:cubicBezTo>
                    <a:pt x="1131958" y="4039101"/>
                    <a:pt x="1027278" y="3806500"/>
                    <a:pt x="835635" y="3666959"/>
                  </a:cubicBezTo>
                  <a:cubicBezTo>
                    <a:pt x="344241" y="3309105"/>
                    <a:pt x="9723" y="2729604"/>
                    <a:pt x="198" y="2032755"/>
                  </a:cubicBezTo>
                  <a:cubicBezTo>
                    <a:pt x="-10375" y="1282185"/>
                    <a:pt x="402152" y="583907"/>
                    <a:pt x="1068902" y="239197"/>
                  </a:cubicBezTo>
                  <a:cubicBezTo>
                    <a:pt x="1371905" y="82570"/>
                    <a:pt x="1685168" y="6914"/>
                    <a:pt x="1989784" y="45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670BDAF3-6BDC-1E4E-B3F1-6B6BEDEB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552782"/>
            <a:ext cx="3692056" cy="2325590"/>
          </a:xfrm>
        </p:spPr>
        <p:txBody>
          <a:bodyPr>
            <a:normAutofit/>
          </a:bodyPr>
          <a:lstStyle/>
          <a:p>
            <a:r>
              <a:rPr lang="nl-NL"/>
              <a:t>Nabespreken en/of reflecteren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6A0715-2EC7-BEA1-9E83-AA877BD6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153" y="2614674"/>
            <a:ext cx="3691460" cy="2978632"/>
          </a:xfrm>
        </p:spPr>
        <p:txBody>
          <a:bodyPr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r>
              <a:rPr lang="nl-NL"/>
              <a:t>Schrijf of teken de voor jou belangrijkste ontdekkingen op je werkblad en doe je werkblad in je portfolio of loopbaandossier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2620D35D-1A55-2D20-2FC4-E1DDFB6C62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217" y="176749"/>
            <a:ext cx="1403012" cy="1247122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C7694878-E58A-178E-BBE2-72C94747C2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79429" y="3162831"/>
            <a:ext cx="2271226" cy="1882318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DB0E4A61-510B-B793-2D07-2F0245DBC8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96129" y="3064301"/>
            <a:ext cx="1342872" cy="1676557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A73B58BE-2CA2-FE85-3583-6A8189F440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561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BDAF3-6BDC-1E4E-B3F1-6B6BEDEB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-225988"/>
            <a:ext cx="10972800" cy="1325563"/>
          </a:xfrm>
        </p:spPr>
        <p:txBody>
          <a:bodyPr/>
          <a:lstStyle/>
          <a:p>
            <a:r>
              <a:rPr lang="nl-NL"/>
              <a:t>Vastleggen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6A0715-2EC7-BEA1-9E83-AA877BD6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8889"/>
            <a:ext cx="10972800" cy="449681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r>
              <a:rPr lang="nl-NL"/>
              <a:t>Hier wordt uitgelegd hoe je de loopbaanactiviteit kunt vastleggen in een loopbaandossier/portfolio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3B58BE-2CA2-FE85-3583-6A8189F44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6D03FBB2-12AA-0FCA-D3C4-4BB96C4BE7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05352" y="229873"/>
            <a:ext cx="1004161" cy="125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378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D8B9DA9B-1DBC-42C5-BFBC-E0C86E5C9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989E1E2-22C8-4964-9AA7-DA5BECE282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E6DE3BE-0824-453C-9D8B-6272A7DBD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3449100"/>
            <a:chOff x="0" y="0"/>
            <a:chExt cx="12188952" cy="3449100"/>
          </a:xfrm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6D05D73-D9BE-41AA-AA77-0A0A3EB9A2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3824578" cy="3449100"/>
            </a:xfrm>
            <a:custGeom>
              <a:avLst/>
              <a:gdLst>
                <a:gd name="connsiteX0" fmla="*/ 2864224 w 4608036"/>
                <a:gd name="connsiteY0" fmla="*/ 3013465 h 4155642"/>
                <a:gd name="connsiteX1" fmla="*/ 3193644 w 4608036"/>
                <a:gd name="connsiteY1" fmla="*/ 3342885 h 4155642"/>
                <a:gd name="connsiteX2" fmla="*/ 2864224 w 4608036"/>
                <a:gd name="connsiteY2" fmla="*/ 3672305 h 4155642"/>
                <a:gd name="connsiteX3" fmla="*/ 2534804 w 4608036"/>
                <a:gd name="connsiteY3" fmla="*/ 3342885 h 4155642"/>
                <a:gd name="connsiteX4" fmla="*/ 2864224 w 4608036"/>
                <a:gd name="connsiteY4" fmla="*/ 3013465 h 4155642"/>
                <a:gd name="connsiteX5" fmla="*/ 4137192 w 4608036"/>
                <a:gd name="connsiteY5" fmla="*/ 1067730 h 4155642"/>
                <a:gd name="connsiteX6" fmla="*/ 4608036 w 4608036"/>
                <a:gd name="connsiteY6" fmla="*/ 1538574 h 4155642"/>
                <a:gd name="connsiteX7" fmla="*/ 4137192 w 4608036"/>
                <a:gd name="connsiteY7" fmla="*/ 2009418 h 4155642"/>
                <a:gd name="connsiteX8" fmla="*/ 3666348 w 4608036"/>
                <a:gd name="connsiteY8" fmla="*/ 1538574 h 4155642"/>
                <a:gd name="connsiteX9" fmla="*/ 4137192 w 4608036"/>
                <a:gd name="connsiteY9" fmla="*/ 1067730 h 4155642"/>
                <a:gd name="connsiteX10" fmla="*/ 0 w 4608036"/>
                <a:gd name="connsiteY10" fmla="*/ 0 h 4155642"/>
                <a:gd name="connsiteX11" fmla="*/ 3795833 w 4608036"/>
                <a:gd name="connsiteY11" fmla="*/ 0 h 4155642"/>
                <a:gd name="connsiteX12" fmla="*/ 3841595 w 4608036"/>
                <a:gd name="connsiteY12" fmla="*/ 73186 h 4155642"/>
                <a:gd name="connsiteX13" fmla="*/ 3934738 w 4608036"/>
                <a:gd name="connsiteY13" fmla="*/ 385943 h 4155642"/>
                <a:gd name="connsiteX14" fmla="*/ 3463544 w 4608036"/>
                <a:gd name="connsiteY14" fmla="*/ 1479388 h 4155642"/>
                <a:gd name="connsiteX15" fmla="*/ 3697976 w 4608036"/>
                <a:gd name="connsiteY15" fmla="*/ 2152566 h 4155642"/>
                <a:gd name="connsiteX16" fmla="*/ 4453203 w 4608036"/>
                <a:gd name="connsiteY16" fmla="*/ 2717907 h 4155642"/>
                <a:gd name="connsiteX17" fmla="*/ 4496628 w 4608036"/>
                <a:gd name="connsiteY17" fmla="*/ 3226246 h 4155642"/>
                <a:gd name="connsiteX18" fmla="*/ 4496096 w 4608036"/>
                <a:gd name="connsiteY18" fmla="*/ 3225957 h 4155642"/>
                <a:gd name="connsiteX19" fmla="*/ 4451007 w 4608036"/>
                <a:gd name="connsiteY19" fmla="*/ 3316076 h 4155642"/>
                <a:gd name="connsiteX20" fmla="*/ 3823709 w 4608036"/>
                <a:gd name="connsiteY20" fmla="*/ 3546693 h 4155642"/>
                <a:gd name="connsiteX21" fmla="*/ 3248158 w 4608036"/>
                <a:gd name="connsiteY21" fmla="*/ 2922031 h 4155642"/>
                <a:gd name="connsiteX22" fmla="*/ 2530174 w 4608036"/>
                <a:gd name="connsiteY22" fmla="*/ 2860271 h 4155642"/>
                <a:gd name="connsiteX23" fmla="*/ 2016602 w 4608036"/>
                <a:gd name="connsiteY23" fmla="*/ 4003023 h 4155642"/>
                <a:gd name="connsiteX24" fmla="*/ 1217280 w 4608036"/>
                <a:gd name="connsiteY24" fmla="*/ 4085330 h 4155642"/>
                <a:gd name="connsiteX25" fmla="*/ 610283 w 4608036"/>
                <a:gd name="connsiteY25" fmla="*/ 3347934 h 4155642"/>
                <a:gd name="connsiteX26" fmla="*/ 64778 w 4608036"/>
                <a:gd name="connsiteY26" fmla="*/ 3424177 h 4155642"/>
                <a:gd name="connsiteX27" fmla="*/ 0 w 4608036"/>
                <a:gd name="connsiteY27" fmla="*/ 3439842 h 4155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608036" h="4155642">
                  <a:moveTo>
                    <a:pt x="2864224" y="3013465"/>
                  </a:moveTo>
                  <a:cubicBezTo>
                    <a:pt x="3046158" y="3013465"/>
                    <a:pt x="3193644" y="3160951"/>
                    <a:pt x="3193644" y="3342885"/>
                  </a:cubicBezTo>
                  <a:cubicBezTo>
                    <a:pt x="3193644" y="3524819"/>
                    <a:pt x="3046158" y="3672305"/>
                    <a:pt x="2864224" y="3672305"/>
                  </a:cubicBezTo>
                  <a:cubicBezTo>
                    <a:pt x="2682290" y="3672305"/>
                    <a:pt x="2534804" y="3524819"/>
                    <a:pt x="2534804" y="3342885"/>
                  </a:cubicBezTo>
                  <a:cubicBezTo>
                    <a:pt x="2534804" y="3160951"/>
                    <a:pt x="2682290" y="3013465"/>
                    <a:pt x="2864224" y="3013465"/>
                  </a:cubicBezTo>
                  <a:close/>
                  <a:moveTo>
                    <a:pt x="4137192" y="1067730"/>
                  </a:moveTo>
                  <a:cubicBezTo>
                    <a:pt x="4397232" y="1067730"/>
                    <a:pt x="4608036" y="1278534"/>
                    <a:pt x="4608036" y="1538574"/>
                  </a:cubicBezTo>
                  <a:cubicBezTo>
                    <a:pt x="4608036" y="1798614"/>
                    <a:pt x="4397232" y="2009418"/>
                    <a:pt x="4137192" y="2009418"/>
                  </a:cubicBezTo>
                  <a:cubicBezTo>
                    <a:pt x="3877152" y="2009418"/>
                    <a:pt x="3666348" y="1798614"/>
                    <a:pt x="3666348" y="1538574"/>
                  </a:cubicBezTo>
                  <a:cubicBezTo>
                    <a:pt x="3666348" y="1278534"/>
                    <a:pt x="3877152" y="1067730"/>
                    <a:pt x="4137192" y="1067730"/>
                  </a:cubicBezTo>
                  <a:close/>
                  <a:moveTo>
                    <a:pt x="0" y="0"/>
                  </a:moveTo>
                  <a:lnTo>
                    <a:pt x="3795833" y="0"/>
                  </a:lnTo>
                  <a:lnTo>
                    <a:pt x="3841595" y="73186"/>
                  </a:lnTo>
                  <a:cubicBezTo>
                    <a:pt x="3894967" y="172063"/>
                    <a:pt x="3928651" y="280143"/>
                    <a:pt x="3934738" y="385943"/>
                  </a:cubicBezTo>
                  <a:cubicBezTo>
                    <a:pt x="3960418" y="832278"/>
                    <a:pt x="3478459" y="955056"/>
                    <a:pt x="3463544" y="1479388"/>
                  </a:cubicBezTo>
                  <a:cubicBezTo>
                    <a:pt x="3453054" y="1845938"/>
                    <a:pt x="3679069" y="2129671"/>
                    <a:pt x="3697976" y="2152566"/>
                  </a:cubicBezTo>
                  <a:cubicBezTo>
                    <a:pt x="3965589" y="2479019"/>
                    <a:pt x="4316509" y="2388300"/>
                    <a:pt x="4453203" y="2717907"/>
                  </a:cubicBezTo>
                  <a:cubicBezTo>
                    <a:pt x="4482150" y="2787623"/>
                    <a:pt x="4575626" y="3013102"/>
                    <a:pt x="4496628" y="3226246"/>
                  </a:cubicBezTo>
                  <a:lnTo>
                    <a:pt x="4496096" y="3225957"/>
                  </a:lnTo>
                  <a:cubicBezTo>
                    <a:pt x="4484372" y="3257587"/>
                    <a:pt x="4469256" y="3287777"/>
                    <a:pt x="4451007" y="3316076"/>
                  </a:cubicBezTo>
                  <a:cubicBezTo>
                    <a:pt x="4320132" y="3518667"/>
                    <a:pt x="4035532" y="3615706"/>
                    <a:pt x="3823709" y="3546693"/>
                  </a:cubicBezTo>
                  <a:cubicBezTo>
                    <a:pt x="3538592" y="3453712"/>
                    <a:pt x="3591223" y="3127434"/>
                    <a:pt x="3248158" y="2922031"/>
                  </a:cubicBezTo>
                  <a:cubicBezTo>
                    <a:pt x="3067991" y="2814166"/>
                    <a:pt x="2749462" y="2730532"/>
                    <a:pt x="2530174" y="2860271"/>
                  </a:cubicBezTo>
                  <a:cubicBezTo>
                    <a:pt x="2163165" y="3077424"/>
                    <a:pt x="2417778" y="3690971"/>
                    <a:pt x="2016602" y="4003023"/>
                  </a:cubicBezTo>
                  <a:cubicBezTo>
                    <a:pt x="1798688" y="4172165"/>
                    <a:pt x="1453297" y="4202389"/>
                    <a:pt x="1217280" y="4085330"/>
                  </a:cubicBezTo>
                  <a:cubicBezTo>
                    <a:pt x="855483" y="3905582"/>
                    <a:pt x="940040" y="3474447"/>
                    <a:pt x="610283" y="3347934"/>
                  </a:cubicBezTo>
                  <a:cubicBezTo>
                    <a:pt x="439259" y="3282322"/>
                    <a:pt x="269119" y="3365698"/>
                    <a:pt x="64778" y="3424177"/>
                  </a:cubicBezTo>
                  <a:lnTo>
                    <a:pt x="0" y="343984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AD03098B-9C5B-42CF-8CB5-49E411EAC9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16074" y="0"/>
              <a:ext cx="5122410" cy="2483032"/>
            </a:xfrm>
            <a:custGeom>
              <a:avLst/>
              <a:gdLst>
                <a:gd name="connsiteX0" fmla="*/ 2376185 w 6680315"/>
                <a:gd name="connsiteY0" fmla="*/ 2274739 h 3133080"/>
                <a:gd name="connsiteX1" fmla="*/ 2621677 w 6680315"/>
                <a:gd name="connsiteY1" fmla="*/ 2520231 h 3133080"/>
                <a:gd name="connsiteX2" fmla="*/ 2376185 w 6680315"/>
                <a:gd name="connsiteY2" fmla="*/ 2765723 h 3133080"/>
                <a:gd name="connsiteX3" fmla="*/ 2130693 w 6680315"/>
                <a:gd name="connsiteY3" fmla="*/ 2520231 h 3133080"/>
                <a:gd name="connsiteX4" fmla="*/ 2376185 w 6680315"/>
                <a:gd name="connsiteY4" fmla="*/ 2274739 h 3133080"/>
                <a:gd name="connsiteX5" fmla="*/ 915559 w 6680315"/>
                <a:gd name="connsiteY5" fmla="*/ 0 h 3133080"/>
                <a:gd name="connsiteX6" fmla="*/ 6269857 w 6680315"/>
                <a:gd name="connsiteY6" fmla="*/ 0 h 3133080"/>
                <a:gd name="connsiteX7" fmla="*/ 6333461 w 6680315"/>
                <a:gd name="connsiteY7" fmla="*/ 55051 h 3133080"/>
                <a:gd name="connsiteX8" fmla="*/ 6627820 w 6680315"/>
                <a:gd name="connsiteY8" fmla="*/ 535633 h 3133080"/>
                <a:gd name="connsiteX9" fmla="*/ 5916976 w 6680315"/>
                <a:gd name="connsiteY9" fmla="*/ 1967923 h 3133080"/>
                <a:gd name="connsiteX10" fmla="*/ 5656632 w 6680315"/>
                <a:gd name="connsiteY10" fmla="*/ 2028995 h 3133080"/>
                <a:gd name="connsiteX11" fmla="*/ 5657201 w 6680315"/>
                <a:gd name="connsiteY11" fmla="*/ 2029343 h 3133080"/>
                <a:gd name="connsiteX12" fmla="*/ 4819410 w 6680315"/>
                <a:gd name="connsiteY12" fmla="*/ 2573019 h 3133080"/>
                <a:gd name="connsiteX13" fmla="*/ 4152315 w 6680315"/>
                <a:gd name="connsiteY13" fmla="*/ 3087290 h 3133080"/>
                <a:gd name="connsiteX14" fmla="*/ 2764377 w 6680315"/>
                <a:gd name="connsiteY14" fmla="*/ 2425642 h 3133080"/>
                <a:gd name="connsiteX15" fmla="*/ 2750517 w 6680315"/>
                <a:gd name="connsiteY15" fmla="*/ 2391089 h 3133080"/>
                <a:gd name="connsiteX16" fmla="*/ 2240374 w 6680315"/>
                <a:gd name="connsiteY16" fmla="*/ 2149627 h 3133080"/>
                <a:gd name="connsiteX17" fmla="*/ 2225364 w 6680315"/>
                <a:gd name="connsiteY17" fmla="*/ 2154748 h 3133080"/>
                <a:gd name="connsiteX18" fmla="*/ 1325912 w 6680315"/>
                <a:gd name="connsiteY18" fmla="*/ 2089711 h 3133080"/>
                <a:gd name="connsiteX19" fmla="*/ 824187 w 6680315"/>
                <a:gd name="connsiteY19" fmla="*/ 535061 h 3133080"/>
                <a:gd name="connsiteX20" fmla="*/ 919100 w 6680315"/>
                <a:gd name="connsiteY20" fmla="*/ 16532 h 3133080"/>
                <a:gd name="connsiteX21" fmla="*/ 0 w 6680315"/>
                <a:gd name="connsiteY21" fmla="*/ 0 h 3133080"/>
                <a:gd name="connsiteX22" fmla="*/ 759926 w 6680315"/>
                <a:gd name="connsiteY22" fmla="*/ 0 h 3133080"/>
                <a:gd name="connsiteX23" fmla="*/ 379963 w 6680315"/>
                <a:gd name="connsiteY23" fmla="*/ 379963 h 3133080"/>
                <a:gd name="connsiteX24" fmla="*/ 0 w 6680315"/>
                <a:gd name="connsiteY24" fmla="*/ 0 h 3133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6680315" h="3133080">
                  <a:moveTo>
                    <a:pt x="2376185" y="2274739"/>
                  </a:moveTo>
                  <a:cubicBezTo>
                    <a:pt x="2511766" y="2274739"/>
                    <a:pt x="2621677" y="2384650"/>
                    <a:pt x="2621677" y="2520231"/>
                  </a:cubicBezTo>
                  <a:cubicBezTo>
                    <a:pt x="2621677" y="2655812"/>
                    <a:pt x="2511766" y="2765723"/>
                    <a:pt x="2376185" y="2765723"/>
                  </a:cubicBezTo>
                  <a:cubicBezTo>
                    <a:pt x="2240604" y="2765723"/>
                    <a:pt x="2130693" y="2655812"/>
                    <a:pt x="2130693" y="2520231"/>
                  </a:cubicBezTo>
                  <a:cubicBezTo>
                    <a:pt x="2130693" y="2384650"/>
                    <a:pt x="2240604" y="2274739"/>
                    <a:pt x="2376185" y="2274739"/>
                  </a:cubicBezTo>
                  <a:close/>
                  <a:moveTo>
                    <a:pt x="915559" y="0"/>
                  </a:moveTo>
                  <a:lnTo>
                    <a:pt x="6269857" y="0"/>
                  </a:lnTo>
                  <a:lnTo>
                    <a:pt x="6333461" y="55051"/>
                  </a:lnTo>
                  <a:cubicBezTo>
                    <a:pt x="6467804" y="186497"/>
                    <a:pt x="6570056" y="350740"/>
                    <a:pt x="6627820" y="535633"/>
                  </a:cubicBezTo>
                  <a:cubicBezTo>
                    <a:pt x="6812129" y="1122863"/>
                    <a:pt x="6495949" y="1759672"/>
                    <a:pt x="5916976" y="1967923"/>
                  </a:cubicBezTo>
                  <a:cubicBezTo>
                    <a:pt x="5832813" y="1998168"/>
                    <a:pt x="5745467" y="2018689"/>
                    <a:pt x="5656632" y="2028995"/>
                  </a:cubicBezTo>
                  <a:lnTo>
                    <a:pt x="5657201" y="2029343"/>
                  </a:lnTo>
                  <a:cubicBezTo>
                    <a:pt x="5308450" y="2070037"/>
                    <a:pt x="4998668" y="2271133"/>
                    <a:pt x="4819410" y="2573019"/>
                  </a:cubicBezTo>
                  <a:cubicBezTo>
                    <a:pt x="4670050" y="2822633"/>
                    <a:pt x="4431704" y="3006386"/>
                    <a:pt x="4152315" y="3087290"/>
                  </a:cubicBezTo>
                  <a:cubicBezTo>
                    <a:pt x="3592036" y="3250782"/>
                    <a:pt x="2989950" y="2964019"/>
                    <a:pt x="2764377" y="2425642"/>
                  </a:cubicBezTo>
                  <a:cubicBezTo>
                    <a:pt x="2759551" y="2414135"/>
                    <a:pt x="2754885" y="2402573"/>
                    <a:pt x="2750517" y="2391089"/>
                  </a:cubicBezTo>
                  <a:cubicBezTo>
                    <a:pt x="2672611" y="2187301"/>
                    <a:pt x="2445841" y="2076373"/>
                    <a:pt x="2240374" y="2149627"/>
                  </a:cubicBezTo>
                  <a:cubicBezTo>
                    <a:pt x="2235371" y="2151333"/>
                    <a:pt x="2230368" y="2153040"/>
                    <a:pt x="2225364" y="2154748"/>
                  </a:cubicBezTo>
                  <a:cubicBezTo>
                    <a:pt x="1929107" y="2255822"/>
                    <a:pt x="1604512" y="2232327"/>
                    <a:pt x="1325912" y="2089711"/>
                  </a:cubicBezTo>
                  <a:cubicBezTo>
                    <a:pt x="758058" y="1798925"/>
                    <a:pt x="533439" y="1102920"/>
                    <a:pt x="824187" y="535061"/>
                  </a:cubicBezTo>
                  <a:cubicBezTo>
                    <a:pt x="906824" y="374161"/>
                    <a:pt x="939105" y="193647"/>
                    <a:pt x="919100" y="16532"/>
                  </a:cubicBezTo>
                  <a:close/>
                  <a:moveTo>
                    <a:pt x="0" y="0"/>
                  </a:moveTo>
                  <a:lnTo>
                    <a:pt x="759926" y="0"/>
                  </a:lnTo>
                  <a:cubicBezTo>
                    <a:pt x="759926" y="209848"/>
                    <a:pt x="589811" y="379963"/>
                    <a:pt x="379963" y="379963"/>
                  </a:cubicBezTo>
                  <a:cubicBezTo>
                    <a:pt x="170115" y="379963"/>
                    <a:pt x="0" y="209848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A5CF38C4-9FB0-4734-B1A8-B11D5B7B66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13412" y="0"/>
              <a:ext cx="3275540" cy="3193212"/>
            </a:xfrm>
            <a:custGeom>
              <a:avLst/>
              <a:gdLst>
                <a:gd name="connsiteX0" fmla="*/ 356965 w 4755826"/>
                <a:gd name="connsiteY0" fmla="*/ 1510747 h 4636292"/>
                <a:gd name="connsiteX1" fmla="*/ 633073 w 4755826"/>
                <a:gd name="connsiteY1" fmla="*/ 1786855 h 4636292"/>
                <a:gd name="connsiteX2" fmla="*/ 356965 w 4755826"/>
                <a:gd name="connsiteY2" fmla="*/ 2062963 h 4636292"/>
                <a:gd name="connsiteX3" fmla="*/ 80857 w 4755826"/>
                <a:gd name="connsiteY3" fmla="*/ 1786855 h 4636292"/>
                <a:gd name="connsiteX4" fmla="*/ 356965 w 4755826"/>
                <a:gd name="connsiteY4" fmla="*/ 1510747 h 4636292"/>
                <a:gd name="connsiteX5" fmla="*/ 596573 w 4755826"/>
                <a:gd name="connsiteY5" fmla="*/ 0 h 4636292"/>
                <a:gd name="connsiteX6" fmla="*/ 4755826 w 4755826"/>
                <a:gd name="connsiteY6" fmla="*/ 0 h 4636292"/>
                <a:gd name="connsiteX7" fmla="*/ 4755826 w 4755826"/>
                <a:gd name="connsiteY7" fmla="*/ 3811763 h 4636292"/>
                <a:gd name="connsiteX8" fmla="*/ 4741436 w 4755826"/>
                <a:gd name="connsiteY8" fmla="*/ 3805391 h 4636292"/>
                <a:gd name="connsiteX9" fmla="*/ 4472311 w 4755826"/>
                <a:gd name="connsiteY9" fmla="*/ 3792619 h 4636292"/>
                <a:gd name="connsiteX10" fmla="*/ 3645297 w 4755826"/>
                <a:gd name="connsiteY10" fmla="*/ 4545251 h 4636292"/>
                <a:gd name="connsiteX11" fmla="*/ 2743181 w 4755826"/>
                <a:gd name="connsiteY11" fmla="*/ 4497419 h 4636292"/>
                <a:gd name="connsiteX12" fmla="*/ 2044123 w 4755826"/>
                <a:gd name="connsiteY12" fmla="*/ 3902154 h 4636292"/>
                <a:gd name="connsiteX13" fmla="*/ 443230 w 4755826"/>
                <a:gd name="connsiteY13" fmla="*/ 4052449 h 4636292"/>
                <a:gd name="connsiteX14" fmla="*/ 4237 w 4755826"/>
                <a:gd name="connsiteY14" fmla="*/ 3104110 h 4636292"/>
                <a:gd name="connsiteX15" fmla="*/ 809700 w 4755826"/>
                <a:gd name="connsiteY15" fmla="*/ 1782672 h 4636292"/>
                <a:gd name="connsiteX16" fmla="*/ 71276 w 4755826"/>
                <a:gd name="connsiteY16" fmla="*/ 805894 h 4636292"/>
                <a:gd name="connsiteX17" fmla="*/ 596555 w 4755826"/>
                <a:gd name="connsiteY17" fmla="*/ 56 h 4636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755826" h="4636292">
                  <a:moveTo>
                    <a:pt x="356965" y="1510747"/>
                  </a:moveTo>
                  <a:cubicBezTo>
                    <a:pt x="509455" y="1510747"/>
                    <a:pt x="633073" y="1634365"/>
                    <a:pt x="633073" y="1786855"/>
                  </a:cubicBezTo>
                  <a:cubicBezTo>
                    <a:pt x="633073" y="1939345"/>
                    <a:pt x="509455" y="2062963"/>
                    <a:pt x="356965" y="2062963"/>
                  </a:cubicBezTo>
                  <a:cubicBezTo>
                    <a:pt x="204475" y="2062963"/>
                    <a:pt x="80857" y="1939345"/>
                    <a:pt x="80857" y="1786855"/>
                  </a:cubicBezTo>
                  <a:cubicBezTo>
                    <a:pt x="80857" y="1634365"/>
                    <a:pt x="204475" y="1510747"/>
                    <a:pt x="356965" y="1510747"/>
                  </a:cubicBezTo>
                  <a:close/>
                  <a:moveTo>
                    <a:pt x="596573" y="0"/>
                  </a:moveTo>
                  <a:lnTo>
                    <a:pt x="4755826" y="0"/>
                  </a:lnTo>
                  <a:lnTo>
                    <a:pt x="4755826" y="3811763"/>
                  </a:lnTo>
                  <a:lnTo>
                    <a:pt x="4741436" y="3805391"/>
                  </a:lnTo>
                  <a:cubicBezTo>
                    <a:pt x="4658853" y="3777264"/>
                    <a:pt x="4571441" y="3767265"/>
                    <a:pt x="4472311" y="3792619"/>
                  </a:cubicBezTo>
                  <a:cubicBezTo>
                    <a:pt x="4143272" y="3876780"/>
                    <a:pt x="4072005" y="4319983"/>
                    <a:pt x="3645297" y="4545251"/>
                  </a:cubicBezTo>
                  <a:cubicBezTo>
                    <a:pt x="3326314" y="4713713"/>
                    <a:pt x="3049499" y="4619025"/>
                    <a:pt x="2743181" y="4497419"/>
                  </a:cubicBezTo>
                  <a:cubicBezTo>
                    <a:pt x="2329337" y="4332934"/>
                    <a:pt x="2392121" y="4055114"/>
                    <a:pt x="2044123" y="3902154"/>
                  </a:cubicBezTo>
                  <a:cubicBezTo>
                    <a:pt x="1449035" y="3640479"/>
                    <a:pt x="945081" y="4309626"/>
                    <a:pt x="443230" y="4052449"/>
                  </a:cubicBezTo>
                  <a:cubicBezTo>
                    <a:pt x="133616" y="3893621"/>
                    <a:pt x="-28889" y="3449683"/>
                    <a:pt x="4237" y="3104110"/>
                  </a:cubicBezTo>
                  <a:cubicBezTo>
                    <a:pt x="68675" y="2433787"/>
                    <a:pt x="853966" y="2271030"/>
                    <a:pt x="809700" y="1782672"/>
                  </a:cubicBezTo>
                  <a:cubicBezTo>
                    <a:pt x="768799" y="1331417"/>
                    <a:pt x="77721" y="1250460"/>
                    <a:pt x="71276" y="805894"/>
                  </a:cubicBezTo>
                  <a:cubicBezTo>
                    <a:pt x="66307" y="459384"/>
                    <a:pt x="480827" y="267363"/>
                    <a:pt x="596555" y="5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bg2"/>
                </a:solidFill>
              </a:endParaRPr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A10AC35B-3168-AAFC-89D3-368AD36841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314203"/>
            <a:ext cx="11164865" cy="2800349"/>
          </a:xfrm>
        </p:spPr>
        <p:txBody>
          <a:bodyPr anchor="ctr">
            <a:normAutofit fontScale="90000"/>
          </a:bodyPr>
          <a:lstStyle/>
          <a:p>
            <a:r>
              <a:rPr lang="nl-NL" dirty="0"/>
              <a:t>Lesbrief “Beroepen ontdekken met ouders en/of verzorgers”</a:t>
            </a:r>
            <a:br>
              <a:rPr lang="nl-NL" dirty="0"/>
            </a:br>
            <a:r>
              <a:rPr lang="nl-NL" dirty="0"/>
              <a:t>(2 opvolgende lessen)</a:t>
            </a:r>
            <a:br>
              <a:rPr lang="nl-NL" dirty="0"/>
            </a:br>
            <a:endParaRPr lang="nl-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pic>
        <p:nvPicPr>
          <p:cNvPr id="27" name="Afbeelding 26" descr="Afbeelding met clipart, tekening, Graphics, illustratie&#10;&#10;Automatisch gegenereerde beschrijving">
            <a:extLst>
              <a:ext uri="{FF2B5EF4-FFF2-40B4-BE49-F238E27FC236}">
                <a16:creationId xmlns:a16="http://schemas.microsoft.com/office/drawing/2014/main" id="{88ABD777-7284-FAFB-52BF-AB16E45EA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04" y="208427"/>
            <a:ext cx="2123393" cy="224104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32BE1290-7FC3-92C2-6176-45D47A2928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8471" y="0"/>
            <a:ext cx="2241048" cy="2050559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11B7304C-2257-C1DA-A2AC-5F82F4557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97975" y="527776"/>
            <a:ext cx="2241048" cy="1602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962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BDAF3-6BDC-1E4E-B3F1-6B6BEDEB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-225988"/>
            <a:ext cx="10972800" cy="1325563"/>
          </a:xfrm>
        </p:spPr>
        <p:txBody>
          <a:bodyPr/>
          <a:lstStyle/>
          <a:p>
            <a:r>
              <a:rPr lang="nl-NL"/>
              <a:t>Wat ga je deze lessen doen?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6A0715-2EC7-BEA1-9E83-AA877BD6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8889"/>
            <a:ext cx="10972800" cy="44968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3200" dirty="0"/>
              <a:t>Lesdoelen van beide lessen: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Je onderzoekt welke opleidingen/beroepen je leuk vindt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Je komt erachter welke opleidingen/beroepen je ouders bij jou vinden passen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Je zoekt samen met je ouders waar je die </a:t>
            </a:r>
            <a:r>
              <a:rPr lang="nl-NL" dirty="0">
                <a:solidFill>
                  <a:srgbClr val="262626"/>
                </a:solidFill>
              </a:rPr>
              <a:t>opleidingen kan volgen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262626"/>
                </a:solidFill>
              </a:rPr>
              <a:t>Activiteiten</a:t>
            </a:r>
            <a:r>
              <a:rPr lang="nl-NL" sz="3200" dirty="0"/>
              <a:t>:</a:t>
            </a:r>
            <a:endParaRPr lang="nl-NL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dirty="0"/>
              <a:t>Uitleg – Je krijgt eerst een uitleg wat je op school doet en wat thuis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dirty="0"/>
              <a:t>Opdracht – Je krijgt een werkblad waarop je de opdrachten uitwerkt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dirty="0"/>
              <a:t>Nabespreken of reflecteren – Dat doen we de tweede les! Bewaar je werkblad goed!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3B58BE-2CA2-FE85-3583-6A8189F44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04711A6F-5E10-D3B8-0E90-96A64FCAEF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61262" y="229873"/>
            <a:ext cx="1936824" cy="122619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9AFB78B-5616-86D1-0921-5743A5AB32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18572" y="5464508"/>
            <a:ext cx="1473428" cy="1360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712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BDAF3-6BDC-1E4E-B3F1-6B6BEDEB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138901"/>
            <a:ext cx="10972800" cy="1325563"/>
          </a:xfrm>
        </p:spPr>
        <p:txBody>
          <a:bodyPr/>
          <a:lstStyle/>
          <a:p>
            <a:r>
              <a:rPr lang="nl-NL"/>
              <a:t>Welke moeilijke woorden kom je tegen?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6A0715-2EC7-BEA1-9E83-AA877BD6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51033"/>
            <a:ext cx="10972800" cy="403653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/>
              <a:t>Interesse</a:t>
            </a:r>
            <a:br>
              <a:rPr lang="nl-NL"/>
            </a:br>
            <a:br>
              <a:rPr lang="nl-NL"/>
            </a:br>
            <a:br>
              <a:rPr lang="nl-NL"/>
            </a:br>
            <a:br>
              <a:rPr lang="nl-NL"/>
            </a:br>
            <a:br>
              <a:rPr lang="nl-NL"/>
            </a:br>
            <a:br>
              <a:rPr lang="nl-NL"/>
            </a:br>
            <a:endParaRPr lang="nl-NL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/>
              <a:t>Onderzoek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3B58BE-2CA2-FE85-3583-6A8189F44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3ED0CB85-A0B4-1045-3914-276C2376D9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900" t="19884" r="8068" b="4176"/>
          <a:stretch/>
        </p:blipFill>
        <p:spPr>
          <a:xfrm>
            <a:off x="3744687" y="1235967"/>
            <a:ext cx="3712028" cy="2333333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63D8142E-1961-4598-6941-06FBBFB3D9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3004" y="3884366"/>
            <a:ext cx="3563711" cy="267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365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BDAF3-6BDC-1E4E-B3F1-6B6BEDEB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-225988"/>
            <a:ext cx="10972800" cy="1325563"/>
          </a:xfrm>
        </p:spPr>
        <p:txBody>
          <a:bodyPr/>
          <a:lstStyle/>
          <a:p>
            <a:r>
              <a:rPr lang="nl-NL"/>
              <a:t>Uitleg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6A0715-2EC7-BEA1-9E83-AA877BD6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8889"/>
            <a:ext cx="10972800" cy="4496819"/>
          </a:xfrm>
          <a:ln>
            <a:noFill/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r>
              <a:rPr lang="nl-NL" dirty="0"/>
              <a:t>1. Je gaat op internet naar:</a:t>
            </a:r>
          </a:p>
          <a:p>
            <a:r>
              <a:rPr lang="nl-NL" dirty="0">
                <a:hlinkClick r:id="rId3"/>
              </a:rPr>
              <a:t>https://www.kiesmbo.nl/interessetest</a:t>
            </a:r>
            <a:endParaRPr lang="nl-NL" dirty="0"/>
          </a:p>
          <a:p>
            <a:endParaRPr lang="nl-NL"/>
          </a:p>
          <a:p>
            <a:r>
              <a:rPr lang="nl-NL" dirty="0"/>
              <a:t>En vult de interessetest in.</a:t>
            </a:r>
            <a:endParaRPr lang="nl-NL" dirty="0">
              <a:solidFill>
                <a:srgbClr val="FF0000"/>
              </a:solidFill>
            </a:endParaRPr>
          </a:p>
          <a:p>
            <a:endParaRPr lang="nl-NL">
              <a:solidFill>
                <a:srgbClr val="FF0000"/>
              </a:solidFill>
            </a:endParaRPr>
          </a:p>
          <a:p>
            <a:endParaRPr lang="nl-NL" dirty="0">
              <a:solidFill>
                <a:srgbClr val="FF0000"/>
              </a:solidFill>
            </a:endParaRPr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3B58BE-2CA2-FE85-3583-6A8189F440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85909D09-7E50-8874-793E-8DFCC2B73E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09224" y="389722"/>
            <a:ext cx="1800289" cy="889167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15BB369D-D815-591A-459F-535BB96388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32914" y="1534886"/>
            <a:ext cx="1665514" cy="1665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631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1B3B1-C3BA-9CC8-A4CF-D9D4301E7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35FAB1-55E3-36FA-9D8E-BE1332311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-225988"/>
            <a:ext cx="10972800" cy="1325563"/>
          </a:xfrm>
        </p:spPr>
        <p:txBody>
          <a:bodyPr/>
          <a:lstStyle/>
          <a:p>
            <a:r>
              <a:rPr lang="nl-NL"/>
              <a:t>Doen – les 1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CB8F3B4-D169-655D-4EEC-A5A520218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8889"/>
            <a:ext cx="10972800" cy="449681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  <a:p>
            <a:r>
              <a:rPr lang="nl-NL" dirty="0"/>
              <a:t>1. Je gaat op de computer/laptop/</a:t>
            </a:r>
            <a:r>
              <a:rPr lang="nl-NL" dirty="0" err="1"/>
              <a:t>I-pad</a:t>
            </a:r>
            <a:r>
              <a:rPr lang="nl-NL" dirty="0"/>
              <a:t>/tablet naar:</a:t>
            </a:r>
          </a:p>
          <a:p>
            <a:r>
              <a:rPr lang="nl-NL" dirty="0">
                <a:hlinkClick r:id="rId3"/>
              </a:rPr>
              <a:t>https://www.kiesmbo.nl/interessetest</a:t>
            </a:r>
            <a:endParaRPr lang="nl-NL" dirty="0"/>
          </a:p>
          <a:p>
            <a:endParaRPr lang="nl-NL" dirty="0"/>
          </a:p>
          <a:p>
            <a:r>
              <a:rPr lang="nl-NL" dirty="0"/>
              <a:t>En vult de interessetest in. </a:t>
            </a:r>
          </a:p>
          <a:p>
            <a:endParaRPr lang="nl-NL" dirty="0"/>
          </a:p>
          <a:p>
            <a:r>
              <a:rPr lang="nl-NL" dirty="0"/>
              <a:t>2. Je pakt je werkblad bij deze les en geeft antwoord op de vragen bij opdracht 1 en 2.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A528A7B-320C-D184-DB81-11C5B31FD9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3C9C7914-B6FB-A503-CF4B-F257FE2213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09224" y="389722"/>
            <a:ext cx="1800289" cy="889167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BDCCAFF9-2DBF-46AF-7974-46D2075ED24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32914" y="1534886"/>
            <a:ext cx="1665514" cy="1665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88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6011D-0C96-88FD-7E69-78AA55A8A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137DD5-A77B-7ACF-9D92-2D2554F96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-225988"/>
            <a:ext cx="10972800" cy="1325563"/>
          </a:xfrm>
        </p:spPr>
        <p:txBody>
          <a:bodyPr/>
          <a:lstStyle/>
          <a:p>
            <a:r>
              <a:rPr lang="nl-NL"/>
              <a:t>Huiswerk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C05C3A-FEFB-888E-6A60-CBFF75662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8889"/>
            <a:ext cx="10972800" cy="4496819"/>
          </a:xfrm>
        </p:spPr>
        <p:txBody>
          <a:bodyPr>
            <a:normAutofit/>
          </a:bodyPr>
          <a:lstStyle/>
          <a:p>
            <a:r>
              <a:rPr lang="nl-NL" dirty="0"/>
              <a:t>3. Je neemt je werkblad mee naar huis en maakt samen opdracht 3.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4. Je neemt je werkblad met uitgewerkte opdrachten mee naar school.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5E0D81F-52BF-BADC-0CB2-CF34290548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0F9B8068-7888-310E-31E6-44CEF702F5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9224" y="389722"/>
            <a:ext cx="1800289" cy="889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290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185FA-5AD3-9DDE-9E2A-6C0B166D4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7AF54-67F0-2551-C7CF-858426003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-225988"/>
            <a:ext cx="10972800" cy="1325563"/>
          </a:xfrm>
        </p:spPr>
        <p:txBody>
          <a:bodyPr/>
          <a:lstStyle/>
          <a:p>
            <a:r>
              <a:rPr lang="nl-NL"/>
              <a:t>Doen – les 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BFB80CF-CC79-B3E4-28DE-7E047C8F4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8889"/>
            <a:ext cx="10972800" cy="44968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r>
              <a:rPr lang="nl-NL" dirty="0"/>
              <a:t>1. Je pakt je werkblad en leest nog eens door wat je thuis hebt gemaakt met je ouder(s) of verzorger(s).</a:t>
            </a:r>
          </a:p>
          <a:p>
            <a:endParaRPr lang="nl-NL"/>
          </a:p>
          <a:p>
            <a:r>
              <a:rPr lang="nl-NL" dirty="0"/>
              <a:t>2. Je gaat met de klas in gesprek over de opdracht. Gebruik de volgende vragen:</a:t>
            </a:r>
          </a:p>
          <a:p>
            <a:r>
              <a:rPr lang="nl-NL" dirty="0"/>
              <a:t>Wat valt je op? </a:t>
            </a:r>
            <a:br>
              <a:rPr lang="nl-NL" dirty="0"/>
            </a:br>
            <a:r>
              <a:rPr lang="nl-NL" dirty="0"/>
              <a:t>Welke verwachtingen hebben ouders van de door jullie onderzochte beroepen? </a:t>
            </a:r>
            <a:br>
              <a:rPr lang="nl-NL" dirty="0"/>
            </a:br>
            <a:r>
              <a:rPr lang="nl-NL" dirty="0"/>
              <a:t>Kloppen die verwachtingen met de werkelijkheid? </a:t>
            </a:r>
            <a:br>
              <a:rPr lang="nl-NL" dirty="0"/>
            </a:br>
            <a:r>
              <a:rPr lang="nl-NL" dirty="0"/>
              <a:t>Komen de verwachtingen van de ouders overeen met de opleiding van voorkeur van de leerlingen?</a:t>
            </a:r>
          </a:p>
          <a:p>
            <a:endParaRPr lang="nl-NL"/>
          </a:p>
          <a:p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CD2B189-9C1C-7AA1-5F34-1E6DC5201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DE1E272D-32CD-9A0B-5AA0-ABD596DEB7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9224" y="389722"/>
            <a:ext cx="1800289" cy="889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565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BDAF3-6BDC-1E4E-B3F1-6B6BEDEBE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713" y="-225988"/>
            <a:ext cx="10972800" cy="1325563"/>
          </a:xfrm>
        </p:spPr>
        <p:txBody>
          <a:bodyPr/>
          <a:lstStyle/>
          <a:p>
            <a:r>
              <a:rPr lang="nl-NL"/>
              <a:t>Opdracht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6A0715-2EC7-BEA1-9E83-AA877BD6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8889"/>
            <a:ext cx="10972800" cy="449681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nl-NL"/>
          </a:p>
          <a:p>
            <a:r>
              <a:rPr lang="nl-NL"/>
              <a:t>Hier komt een uitleg over de opdracht of het opdrachtblad in woord (en eventueel ondersteund met beeldmateriaal)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3B58BE-2CA2-FE85-3583-6A8189F44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75708"/>
            <a:ext cx="1473427" cy="104901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A7D49DFB-E774-EAD6-0B80-ED59416515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7690" y="278676"/>
            <a:ext cx="997597" cy="1271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754181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957a39-1f62-4cef-935a-f664fa9bc04c">
      <Terms xmlns="http://schemas.microsoft.com/office/infopath/2007/PartnerControls"/>
    </lcf76f155ced4ddcb4097134ff3c332f>
    <TaxCatchAll xmlns="9281fe5b-abce-4aec-9403-dcdb2cb047d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24DE0223BBD64DA880C2297F0A87F3" ma:contentTypeVersion="17" ma:contentTypeDescription="Een nieuw document maken." ma:contentTypeScope="" ma:versionID="4191f9c4322172eaed3e1ca765518ed7">
  <xsd:schema xmlns:xsd="http://www.w3.org/2001/XMLSchema" xmlns:xs="http://www.w3.org/2001/XMLSchema" xmlns:p="http://schemas.microsoft.com/office/2006/metadata/properties" xmlns:ns2="0b957a39-1f62-4cef-935a-f664fa9bc04c" xmlns:ns3="9281fe5b-abce-4aec-9403-dcdb2cb047d7" targetNamespace="http://schemas.microsoft.com/office/2006/metadata/properties" ma:root="true" ma:fieldsID="0e6742f68a80ed4d73515650cc9757c8" ns2:_="" ns3:_="">
    <xsd:import namespace="0b957a39-1f62-4cef-935a-f664fa9bc04c"/>
    <xsd:import namespace="9281fe5b-abce-4aec-9403-dcdb2cb047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957a39-1f62-4cef-935a-f664fa9bc0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Afbeeldingtags" ma:readOnly="false" ma:fieldId="{5cf76f15-5ced-4ddc-b409-7134ff3c332f}" ma:taxonomyMulti="true" ma:sspId="9094ed71-ad37-40d4-b95a-d4271a6f83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81fe5b-abce-4aec-9403-dcdb2cb047d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6212e56c-6e5c-4bee-b13a-1b778d3e41a7}" ma:internalName="TaxCatchAll" ma:showField="CatchAllData" ma:web="9281fe5b-abce-4aec-9403-dcdb2cb047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9094ed71-ad37-40d4-b95a-d4271a6f83fc" ContentTypeId="0x0101" PreviousValue="false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C3DB6D7-5297-4F17-9A34-6624711B21AC}">
  <ds:schemaRefs>
    <ds:schemaRef ds:uri="0b957a39-1f62-4cef-935a-f664fa9bc04c"/>
    <ds:schemaRef ds:uri="http://purl.org/dc/terms/"/>
    <ds:schemaRef ds:uri="http://schemas.openxmlformats.org/package/2006/metadata/core-properties"/>
    <ds:schemaRef ds:uri="9281fe5b-abce-4aec-9403-dcdb2cb047d7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3A72B71-D09F-47BD-8366-4D9CE1003E3B}"/>
</file>

<file path=customXml/itemProps3.xml><?xml version="1.0" encoding="utf-8"?>
<ds:datastoreItem xmlns:ds="http://schemas.openxmlformats.org/officeDocument/2006/customXml" ds:itemID="{07AB48EE-32A4-4F94-9610-1E6852B421DB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E14F8FE9-7A58-4132-8A7B-640F61BF6B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766</Words>
  <Application>Microsoft Office PowerPoint</Application>
  <PresentationFormat>Breedbeeld</PresentationFormat>
  <Paragraphs>79</Paragraphs>
  <Slides>11</Slides>
  <Notes>9</Notes>
  <HiddenSlides>3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8" baseType="lpstr">
      <vt:lpstr>Aptos</vt:lpstr>
      <vt:lpstr>Arial</vt:lpstr>
      <vt:lpstr>Avenir Next LT Pro</vt:lpstr>
      <vt:lpstr>Calibri</vt:lpstr>
      <vt:lpstr>Posterama</vt:lpstr>
      <vt:lpstr>Wingdings</vt:lpstr>
      <vt:lpstr>SplashVTI</vt:lpstr>
      <vt:lpstr>Tips voor de docent bij het uitvoeren van deze les:</vt:lpstr>
      <vt:lpstr>Lesbrief “Beroepen ontdekken met ouders en/of verzorgers” (2 opvolgende lessen) </vt:lpstr>
      <vt:lpstr>Wat ga je deze lessen doen?</vt:lpstr>
      <vt:lpstr>Welke moeilijke woorden kom je tegen?</vt:lpstr>
      <vt:lpstr>Uitleg</vt:lpstr>
      <vt:lpstr>Doen – les 1</vt:lpstr>
      <vt:lpstr>Huiswerk</vt:lpstr>
      <vt:lpstr>Doen – les 2</vt:lpstr>
      <vt:lpstr>Opdracht</vt:lpstr>
      <vt:lpstr>Nabespreken en/of reflecteren</vt:lpstr>
      <vt:lpstr>Vastleggen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Michel Zijffers</dc:creator>
  <cp:lastModifiedBy>Michel Zijffers</cp:lastModifiedBy>
  <cp:revision>113</cp:revision>
  <dcterms:created xsi:type="dcterms:W3CDTF">2024-09-24T10:43:43Z</dcterms:created>
  <dcterms:modified xsi:type="dcterms:W3CDTF">2025-12-12T13:20:10Z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0x0101009724DE0223BBD64DA880C2297F0A87F3</vt:lpwstr>
  </property>
  <property fmtid="{D5CDD505-2E9C-101B-9397-08002B2CF9AE}" pid="3" name="MediaServiceImageTags">
    <vt:lpwstr/>
  </property>
</Properties>
</file>